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7D887C1-D823-4F76-A0DF-7379AAB0222C}" v="26" dt="2021-03-24T01:22:33.2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briella Batista" userId="14c6466396b6aba0" providerId="LiveId" clId="{F7D887C1-D823-4F76-A0DF-7379AAB0222C}"/>
    <pc:docChg chg="undo redo custSel modSld sldOrd">
      <pc:chgData name="Gabriella Batista" userId="14c6466396b6aba0" providerId="LiveId" clId="{F7D887C1-D823-4F76-A0DF-7379AAB0222C}" dt="2021-03-24T01:22:50.863" v="159" actId="1076"/>
      <pc:docMkLst>
        <pc:docMk/>
      </pc:docMkLst>
      <pc:sldChg chg="addSp modSp mod">
        <pc:chgData name="Gabriella Batista" userId="14c6466396b6aba0" providerId="LiveId" clId="{F7D887C1-D823-4F76-A0DF-7379AAB0222C}" dt="2021-03-23T00:08:31.189" v="146" actId="20577"/>
        <pc:sldMkLst>
          <pc:docMk/>
          <pc:sldMk cId="1169162487" sldId="256"/>
        </pc:sldMkLst>
        <pc:spChg chg="add mod">
          <ac:chgData name="Gabriella Batista" userId="14c6466396b6aba0" providerId="LiveId" clId="{F7D887C1-D823-4F76-A0DF-7379AAB0222C}" dt="2021-03-23T00:08:31.189" v="146" actId="20577"/>
          <ac:spMkLst>
            <pc:docMk/>
            <pc:sldMk cId="1169162487" sldId="256"/>
            <ac:spMk id="2" creationId="{F3A056C2-552B-4C92-AB7A-195E2A535641}"/>
          </ac:spMkLst>
        </pc:spChg>
        <pc:spChg chg="mod">
          <ac:chgData name="Gabriella Batista" userId="14c6466396b6aba0" providerId="LiveId" clId="{F7D887C1-D823-4F76-A0DF-7379AAB0222C}" dt="2021-03-23T00:08:02.651" v="138" actId="1076"/>
          <ac:spMkLst>
            <pc:docMk/>
            <pc:sldMk cId="1169162487" sldId="256"/>
            <ac:spMk id="9" creationId="{74236C8E-6834-4F94-9458-45E5A5C69404}"/>
          </ac:spMkLst>
        </pc:spChg>
        <pc:spChg chg="mod">
          <ac:chgData name="Gabriella Batista" userId="14c6466396b6aba0" providerId="LiveId" clId="{F7D887C1-D823-4F76-A0DF-7379AAB0222C}" dt="2021-03-23T00:08:06.709" v="139" actId="1076"/>
          <ac:spMkLst>
            <pc:docMk/>
            <pc:sldMk cId="1169162487" sldId="256"/>
            <ac:spMk id="14" creationId="{88A57CF6-1762-4649-AA98-8505AD23C3AF}"/>
          </ac:spMkLst>
        </pc:spChg>
        <pc:spChg chg="mod">
          <ac:chgData name="Gabriella Batista" userId="14c6466396b6aba0" providerId="LiveId" clId="{F7D887C1-D823-4F76-A0DF-7379AAB0222C}" dt="2021-03-23T00:07:55.798" v="137" actId="1076"/>
          <ac:spMkLst>
            <pc:docMk/>
            <pc:sldMk cId="1169162487" sldId="256"/>
            <ac:spMk id="19" creationId="{85125422-A22C-4D98-8A9C-A4238D02D4AA}"/>
          </ac:spMkLst>
        </pc:spChg>
        <pc:picChg chg="mod">
          <ac:chgData name="Gabriella Batista" userId="14c6466396b6aba0" providerId="LiveId" clId="{F7D887C1-D823-4F76-A0DF-7379AAB0222C}" dt="2021-03-22T23:42:42.149" v="48" actId="1076"/>
          <ac:picMkLst>
            <pc:docMk/>
            <pc:sldMk cId="1169162487" sldId="256"/>
            <ac:picMk id="1034" creationId="{28CC9A15-D390-4250-BCD5-0E372FF23194}"/>
          </ac:picMkLst>
        </pc:picChg>
      </pc:sldChg>
      <pc:sldChg chg="modSp mod ord">
        <pc:chgData name="Gabriella Batista" userId="14c6466396b6aba0" providerId="LiveId" clId="{F7D887C1-D823-4F76-A0DF-7379AAB0222C}" dt="2021-03-23T00:03:29.692" v="93" actId="123"/>
        <pc:sldMkLst>
          <pc:docMk/>
          <pc:sldMk cId="2287254295" sldId="258"/>
        </pc:sldMkLst>
        <pc:spChg chg="mod">
          <ac:chgData name="Gabriella Batista" userId="14c6466396b6aba0" providerId="LiveId" clId="{F7D887C1-D823-4F76-A0DF-7379AAB0222C}" dt="2021-03-23T00:03:24.623" v="92" actId="123"/>
          <ac:spMkLst>
            <pc:docMk/>
            <pc:sldMk cId="2287254295" sldId="258"/>
            <ac:spMk id="6" creationId="{8DBA94FB-691F-4635-86AE-C5F3B1B367A7}"/>
          </ac:spMkLst>
        </pc:spChg>
        <pc:spChg chg="mod">
          <ac:chgData name="Gabriella Batista" userId="14c6466396b6aba0" providerId="LiveId" clId="{F7D887C1-D823-4F76-A0DF-7379AAB0222C}" dt="2021-03-23T00:03:29.692" v="93" actId="123"/>
          <ac:spMkLst>
            <pc:docMk/>
            <pc:sldMk cId="2287254295" sldId="258"/>
            <ac:spMk id="8" creationId="{EB06AD7E-7D91-4A27-96F1-A1FF449A85D1}"/>
          </ac:spMkLst>
        </pc:spChg>
      </pc:sldChg>
      <pc:sldChg chg="modSp mod">
        <pc:chgData name="Gabriella Batista" userId="14c6466396b6aba0" providerId="LiveId" clId="{F7D887C1-D823-4F76-A0DF-7379AAB0222C}" dt="2021-03-23T00:03:40.652" v="95" actId="123"/>
        <pc:sldMkLst>
          <pc:docMk/>
          <pc:sldMk cId="3226455722" sldId="259"/>
        </pc:sldMkLst>
        <pc:spChg chg="mod">
          <ac:chgData name="Gabriella Batista" userId="14c6466396b6aba0" providerId="LiveId" clId="{F7D887C1-D823-4F76-A0DF-7379AAB0222C}" dt="2021-03-23T00:03:35.105" v="94" actId="123"/>
          <ac:spMkLst>
            <pc:docMk/>
            <pc:sldMk cId="3226455722" sldId="259"/>
            <ac:spMk id="5" creationId="{B462F81F-870C-4646-8063-E8DB191265CC}"/>
          </ac:spMkLst>
        </pc:spChg>
        <pc:spChg chg="mod">
          <ac:chgData name="Gabriella Batista" userId="14c6466396b6aba0" providerId="LiveId" clId="{F7D887C1-D823-4F76-A0DF-7379AAB0222C}" dt="2021-03-23T00:03:40.652" v="95" actId="123"/>
          <ac:spMkLst>
            <pc:docMk/>
            <pc:sldMk cId="3226455722" sldId="259"/>
            <ac:spMk id="7" creationId="{1B419AC8-6B36-4A81-AAAB-F73FC13A2A4B}"/>
          </ac:spMkLst>
        </pc:spChg>
        <pc:picChg chg="mod">
          <ac:chgData name="Gabriella Batista" userId="14c6466396b6aba0" providerId="LiveId" clId="{F7D887C1-D823-4F76-A0DF-7379AAB0222C}" dt="2021-03-22T23:51:43.561" v="52" actId="1076"/>
          <ac:picMkLst>
            <pc:docMk/>
            <pc:sldMk cId="3226455722" sldId="259"/>
            <ac:picMk id="2" creationId="{27816288-7EE4-4F30-8783-FE5BF0D0B351}"/>
          </ac:picMkLst>
        </pc:picChg>
        <pc:picChg chg="mod">
          <ac:chgData name="Gabriella Batista" userId="14c6466396b6aba0" providerId="LiveId" clId="{F7D887C1-D823-4F76-A0DF-7379AAB0222C}" dt="2021-03-22T23:51:49.350" v="54" actId="1076"/>
          <ac:picMkLst>
            <pc:docMk/>
            <pc:sldMk cId="3226455722" sldId="259"/>
            <ac:picMk id="3" creationId="{AF16BE8D-A118-49E7-8D6F-17A2DE2B1311}"/>
          </ac:picMkLst>
        </pc:picChg>
      </pc:sldChg>
      <pc:sldChg chg="modSp mod">
        <pc:chgData name="Gabriella Batista" userId="14c6466396b6aba0" providerId="LiveId" clId="{F7D887C1-D823-4F76-A0DF-7379AAB0222C}" dt="2021-03-23T00:03:49.838" v="97" actId="123"/>
        <pc:sldMkLst>
          <pc:docMk/>
          <pc:sldMk cId="3886442006" sldId="260"/>
        </pc:sldMkLst>
        <pc:spChg chg="mod">
          <ac:chgData name="Gabriella Batista" userId="14c6466396b6aba0" providerId="LiveId" clId="{F7D887C1-D823-4F76-A0DF-7379AAB0222C}" dt="2021-03-23T00:03:49.838" v="97" actId="123"/>
          <ac:spMkLst>
            <pc:docMk/>
            <pc:sldMk cId="3886442006" sldId="260"/>
            <ac:spMk id="3" creationId="{5CAF31EF-06C0-41BC-8BF6-28A72B1BE0E5}"/>
          </ac:spMkLst>
        </pc:spChg>
        <pc:picChg chg="mod">
          <ac:chgData name="Gabriella Batista" userId="14c6466396b6aba0" providerId="LiveId" clId="{F7D887C1-D823-4F76-A0DF-7379AAB0222C}" dt="2021-03-23T00:01:13.077" v="80" actId="1076"/>
          <ac:picMkLst>
            <pc:docMk/>
            <pc:sldMk cId="3886442006" sldId="260"/>
            <ac:picMk id="4098" creationId="{DDE405A7-2025-4C32-8089-93D0C94605FA}"/>
          </ac:picMkLst>
        </pc:picChg>
        <pc:picChg chg="mod">
          <ac:chgData name="Gabriella Batista" userId="14c6466396b6aba0" providerId="LiveId" clId="{F7D887C1-D823-4F76-A0DF-7379AAB0222C}" dt="2021-03-23T00:01:20.390" v="82" actId="1076"/>
          <ac:picMkLst>
            <pc:docMk/>
            <pc:sldMk cId="3886442006" sldId="260"/>
            <ac:picMk id="4100" creationId="{6A252007-AEE8-4109-8057-1784702494A4}"/>
          </ac:picMkLst>
        </pc:picChg>
      </pc:sldChg>
      <pc:sldChg chg="addSp delSp modSp mod">
        <pc:chgData name="Gabriella Batista" userId="14c6466396b6aba0" providerId="LiveId" clId="{F7D887C1-D823-4F76-A0DF-7379AAB0222C}" dt="2021-03-24T01:22:50.863" v="159" actId="1076"/>
        <pc:sldMkLst>
          <pc:docMk/>
          <pc:sldMk cId="3329075654" sldId="261"/>
        </pc:sldMkLst>
        <pc:spChg chg="add mod">
          <ac:chgData name="Gabriella Batista" userId="14c6466396b6aba0" providerId="LiveId" clId="{F7D887C1-D823-4F76-A0DF-7379AAB0222C}" dt="2021-03-24T01:22:44.420" v="158" actId="14100"/>
          <ac:spMkLst>
            <pc:docMk/>
            <pc:sldMk cId="3329075654" sldId="261"/>
            <ac:spMk id="3" creationId="{D1B3A630-A172-4560-A34C-BC763DC8B8FD}"/>
          </ac:spMkLst>
        </pc:spChg>
        <pc:spChg chg="del mod">
          <ac:chgData name="Gabriella Batista" userId="14c6466396b6aba0" providerId="LiveId" clId="{F7D887C1-D823-4F76-A0DF-7379AAB0222C}" dt="2021-03-24T01:21:53.227" v="153" actId="478"/>
          <ac:spMkLst>
            <pc:docMk/>
            <pc:sldMk cId="3329075654" sldId="261"/>
            <ac:spMk id="4" creationId="{3AB758ED-5352-42F8-AAD3-E4EBAD2FEC15}"/>
          </ac:spMkLst>
        </pc:spChg>
        <pc:graphicFrameChg chg="mod modGraphic">
          <ac:chgData name="Gabriella Batista" userId="14c6466396b6aba0" providerId="LiveId" clId="{F7D887C1-D823-4F76-A0DF-7379AAB0222C}" dt="2021-03-24T01:22:50.863" v="159" actId="1076"/>
          <ac:graphicFrameMkLst>
            <pc:docMk/>
            <pc:sldMk cId="3329075654" sldId="261"/>
            <ac:graphicFrameMk id="5" creationId="{2560537B-3544-4657-AB59-43EFEBBAA47A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F7FF16-E043-4520-801B-386867D5FD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C70FB57-F6CD-4497-AF80-5102FCACDF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0534103-EC13-4ED1-B063-F48648A6DB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45C67-14F4-4959-97C0-739BA99D1542}" type="datetimeFigureOut">
              <a:rPr lang="pt-BR" smtClean="0"/>
              <a:t>23/03/2021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4EB1464-2FEA-4F62-8CCF-F705521765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FA6DF66-BDD8-4F5A-80F5-37A5F003F5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2AC75-E5FA-443A-A671-3F4A0602B9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34675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331754-736E-44A2-B93E-7A23EC5831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5EC6107F-AA3D-4513-B5C8-28F16CE03E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F53784C-B4C8-42E4-9F6E-D253E2ADF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45C67-14F4-4959-97C0-739BA99D1542}" type="datetimeFigureOut">
              <a:rPr lang="pt-BR" smtClean="0"/>
              <a:t>23/03/2021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B0FB95F-C484-43C9-8391-104277BE15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86E9762-2C67-4B1C-BD11-C16CF8B9B8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2AC75-E5FA-443A-A671-3F4A0602B9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82863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B0747DE-9992-4EDA-AABA-C626B2E4B4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222DFC7-DFB9-4DD8-B144-4D9F8A2990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DDEBB5D-634D-4C95-BD5F-A4C2835C9C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45C67-14F4-4959-97C0-739BA99D1542}" type="datetimeFigureOut">
              <a:rPr lang="pt-BR" smtClean="0"/>
              <a:t>23/03/2021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D646695-1F66-4EAC-ACCD-6DBF37699D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5B6DD41-F888-42CA-9899-67269FA8F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2AC75-E5FA-443A-A671-3F4A0602B9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1680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69EA7A-FA07-4D4B-BD95-897466159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E5868FB-73A8-40E6-9492-AB085398D6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CD80003-7D06-4D87-BF84-B84BBE75C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45C67-14F4-4959-97C0-739BA99D1542}" type="datetimeFigureOut">
              <a:rPr lang="pt-BR" smtClean="0"/>
              <a:t>23/03/2021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B93B707-EC63-4F75-838C-E3AA816756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9FE064F-E7E5-4B35-9B4A-E775049C4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2AC75-E5FA-443A-A671-3F4A0602B9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00269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DC77BC-D0CB-4963-8E77-33F3F7A475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B8B47E6-5C4D-4A83-B5D1-A2B2BD1E17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E7058E2-33CE-4E79-9084-38CB1E0664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45C67-14F4-4959-97C0-739BA99D1542}" type="datetimeFigureOut">
              <a:rPr lang="pt-BR" smtClean="0"/>
              <a:t>23/03/2021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B83077A-D653-4F58-820E-AC8F836CE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C1A8C6D-FAAB-4322-A260-06F52DE8F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2AC75-E5FA-443A-A671-3F4A0602B9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1106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EC1C1C-49BE-4DD0-B3F9-2FA977E149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CD1F5C6-07AC-48EE-BEC2-B76D988D8B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1DE403F-8FCE-4AC3-B334-E0ED93EF2B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AAE9BC4-7C07-4FC8-A943-FD007A24FE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45C67-14F4-4959-97C0-739BA99D1542}" type="datetimeFigureOut">
              <a:rPr lang="pt-BR" smtClean="0"/>
              <a:t>23/03/2021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90EC7FB-B3A7-4F75-90A1-75962A5647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7089DAF-52B7-43DB-9CB8-0C230D4F6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2AC75-E5FA-443A-A671-3F4A0602B9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33852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A1EC63-E10B-4416-9234-A4CB49552C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38E255E-BCA0-44AF-8D7F-70745FDFCB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70E3497-2760-4A13-961D-1E6CE82EEC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7C821D4E-A0E0-4D90-9088-EA90571C97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A80C7ABA-9CDD-4C5C-9117-DDF4E668B8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B44205D3-FC0C-4612-A940-0613FFF030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45C67-14F4-4959-97C0-739BA99D1542}" type="datetimeFigureOut">
              <a:rPr lang="pt-BR" smtClean="0"/>
              <a:t>23/03/2021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163F5F7F-8CE5-4946-83E1-42AA87C029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FDF7BCE9-2414-4160-A4F0-A1C1D2D04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2AC75-E5FA-443A-A671-3F4A0602B9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6032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9A13FF-C9E5-4620-91AB-3A25F1ED51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A755089D-067C-42D3-9347-B6C45F0AA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45C67-14F4-4959-97C0-739BA99D1542}" type="datetimeFigureOut">
              <a:rPr lang="pt-BR" smtClean="0"/>
              <a:t>23/03/2021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57B6B85E-E6D2-4864-9638-8CFE86561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0E6F3CE-EFC5-493C-8311-A05141B5A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2AC75-E5FA-443A-A671-3F4A0602B9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6896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131FA25B-74EA-4846-BC6D-2F8C7BD1E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45C67-14F4-4959-97C0-739BA99D1542}" type="datetimeFigureOut">
              <a:rPr lang="pt-BR" smtClean="0"/>
              <a:t>23/03/2021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6E57C689-DBC8-49F9-B419-1C158E4B5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3610037E-297B-4C86-A3C8-A7683729D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2AC75-E5FA-443A-A671-3F4A0602B9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5381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D0AA85-891D-4785-91B9-CD8E65ACDE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219D2D3-11B6-44E0-81B6-734F50FE80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30AB321F-CF8D-4902-BCE3-6D37F23B25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A934A2F-97EE-4BF6-BD8D-A54B40430A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45C67-14F4-4959-97C0-739BA99D1542}" type="datetimeFigureOut">
              <a:rPr lang="pt-BR" smtClean="0"/>
              <a:t>23/03/2021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89DE9A0-10AA-4E3C-BD3C-EE7755458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B99D078-0EDA-4241-9885-F841FC2C73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2AC75-E5FA-443A-A671-3F4A0602B9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8212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A22694-CD52-468D-A5BB-A767F7B36D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94A22CEE-223C-47AF-9A7E-2C09BF2B18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B78E00C7-ACF7-4647-A5F6-E5E4E23974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86924F4-B837-44CB-BA47-F6ACBD66A9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45C67-14F4-4959-97C0-739BA99D1542}" type="datetimeFigureOut">
              <a:rPr lang="pt-BR" smtClean="0"/>
              <a:t>23/03/2021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ACEE05B-9ECB-4B31-BB07-AD352C8102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4CD1B5B-BABD-45EA-B8B6-149A7BEBE3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2AC75-E5FA-443A-A671-3F4A0602B9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13532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9ED07434-F6BD-4281-9246-6E9F8A940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E44D8F4-42DB-40E3-AC66-D916ACA146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EF14BB9-DBC9-44C9-A1A0-68BCDB10F2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745C67-14F4-4959-97C0-739BA99D1542}" type="datetimeFigureOut">
              <a:rPr lang="pt-BR" smtClean="0"/>
              <a:t>23/03/2021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FED5D81-559B-45EF-93EE-311366F4A2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FEB754D-D56B-40AA-9CAB-50B86C694D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B2AC75-E5FA-443A-A671-3F4A0602B9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7377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portal.educacao.go.gov.br/fundamental_dois/ciencias-da-natureza-6o-ano-celula-como-unidade-da-vida-1a-quinzena-3o-corte-download/" TargetMode="External"/><Relationship Id="rId2" Type="http://schemas.openxmlformats.org/officeDocument/2006/relationships/hyperlink" Target="https://www.youtube.com/watch?v=5_TxiRPsvUY&amp;feature=youtu.be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Rectangle 78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1034" name="Picture 10" descr="Retrospectiva ENEM: Biologia - Blog do QG do Enem">
            <a:extLst>
              <a:ext uri="{FF2B5EF4-FFF2-40B4-BE49-F238E27FC236}">
                <a16:creationId xmlns:a16="http://schemas.microsoft.com/office/drawing/2014/main" id="{28CC9A15-D390-4250-BCD5-0E372FF2319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964" b="8782"/>
          <a:stretch/>
        </p:blipFill>
        <p:spPr bwMode="auto">
          <a:xfrm>
            <a:off x="13432" y="0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CaixaDeTexto 13">
            <a:extLst>
              <a:ext uri="{FF2B5EF4-FFF2-40B4-BE49-F238E27FC236}">
                <a16:creationId xmlns:a16="http://schemas.microsoft.com/office/drawing/2014/main" id="{88A57CF6-1762-4649-AA98-8505AD23C3AF}"/>
              </a:ext>
            </a:extLst>
          </p:cNvPr>
          <p:cNvSpPr txBox="1"/>
          <p:nvPr/>
        </p:nvSpPr>
        <p:spPr>
          <a:xfrm>
            <a:off x="9228013" y="643579"/>
            <a:ext cx="3800475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5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6° ano 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74236C8E-6834-4F94-9458-45E5A5C69404}"/>
              </a:ext>
            </a:extLst>
          </p:cNvPr>
          <p:cNvSpPr/>
          <p:nvPr/>
        </p:nvSpPr>
        <p:spPr>
          <a:xfrm>
            <a:off x="3338503" y="181914"/>
            <a:ext cx="554183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54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VIDA E EVOLUÇÃO</a:t>
            </a:r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85125422-A22C-4D98-8A9C-A4238D02D4AA}"/>
              </a:ext>
            </a:extLst>
          </p:cNvPr>
          <p:cNvSpPr txBox="1"/>
          <p:nvPr/>
        </p:nvSpPr>
        <p:spPr>
          <a:xfrm>
            <a:off x="-100012" y="2213326"/>
            <a:ext cx="6196012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3200" b="1" cap="none" spc="0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*CÉLULA COMO UNIDADE DA VIDA</a:t>
            </a:r>
          </a:p>
          <a:p>
            <a:pPr algn="ctr"/>
            <a:endParaRPr lang="pt-BR" sz="3200" b="1" cap="none" spc="0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  <a:p>
            <a:pPr algn="ctr"/>
            <a:r>
              <a:rPr lang="pt-BR" sz="3200" b="1" cap="none" spc="0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* Explicar a organização básica das células e seu papel como unidade estrutural e funcional </a:t>
            </a:r>
          </a:p>
          <a:p>
            <a:pPr algn="ctr"/>
            <a:r>
              <a:rPr lang="pt-BR" sz="3200" b="1" cap="none" spc="0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dos seres vivos.</a:t>
            </a:r>
          </a:p>
          <a:p>
            <a:pPr algn="ctr"/>
            <a:endParaRPr lang="pt-BR" sz="3200" dirty="0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F3A056C2-552B-4C92-AB7A-195E2A535641}"/>
              </a:ext>
            </a:extLst>
          </p:cNvPr>
          <p:cNvSpPr txBox="1"/>
          <p:nvPr/>
        </p:nvSpPr>
        <p:spPr>
          <a:xfrm>
            <a:off x="7477125" y="6029755"/>
            <a:ext cx="43294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Gabriella Batista N. de Melo </a:t>
            </a:r>
          </a:p>
          <a:p>
            <a:r>
              <a:rPr lang="pt-BR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(Graduanda em ciências físicas e biológicas )</a:t>
            </a:r>
          </a:p>
        </p:txBody>
      </p:sp>
    </p:spTree>
    <p:extLst>
      <p:ext uri="{BB962C8B-B14F-4D97-AF65-F5344CB8AC3E}">
        <p14:creationId xmlns:p14="http://schemas.microsoft.com/office/powerpoint/2010/main" val="11691624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6" name="Picture 8" descr="Célula: Unidade da Vida - ppt carregar">
            <a:extLst>
              <a:ext uri="{FF2B5EF4-FFF2-40B4-BE49-F238E27FC236}">
                <a16:creationId xmlns:a16="http://schemas.microsoft.com/office/drawing/2014/main" id="{7E8D1594-1BDE-4FD5-BAC1-FA3CF32AE99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684" r="-1" b="18565"/>
          <a:stretch/>
        </p:blipFill>
        <p:spPr bwMode="auto">
          <a:xfrm>
            <a:off x="321733" y="321733"/>
            <a:ext cx="11548534" cy="62145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06099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53F29798-D584-4792-9B62-3F5F5C36D6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6D2F6BBA-693E-409C-98FF-8F9E55DE2A7D}"/>
              </a:ext>
            </a:extLst>
          </p:cNvPr>
          <p:cNvSpPr/>
          <p:nvPr/>
        </p:nvSpPr>
        <p:spPr>
          <a:xfrm>
            <a:off x="838200" y="184805"/>
            <a:ext cx="10515600" cy="15058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200" b="1" i="0" kern="1200" cap="none" spc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j-lt"/>
                <a:ea typeface="+mj-ea"/>
                <a:cs typeface="+mj-cs"/>
              </a:rPr>
              <a:t> As Células Constituem os Seres Vivos </a:t>
            </a:r>
            <a:endParaRPr lang="en-US" sz="5200" b="1" kern="1200" cap="none" spc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8DBA94FB-691F-4635-86AE-C5F3B1B367A7}"/>
              </a:ext>
            </a:extLst>
          </p:cNvPr>
          <p:cNvSpPr txBox="1"/>
          <p:nvPr/>
        </p:nvSpPr>
        <p:spPr>
          <a:xfrm>
            <a:off x="838200" y="1844675"/>
            <a:ext cx="10512425" cy="2143125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just">
              <a:lnSpc>
                <a:spcPct val="90000"/>
              </a:lnSpc>
              <a:spcAft>
                <a:spcPts val="600"/>
              </a:spcAft>
            </a:pPr>
            <a:r>
              <a:rPr lang="pt-BR" sz="2400" b="0" i="0" dirty="0">
                <a:solidFill>
                  <a:srgbClr val="212529"/>
                </a:solidFill>
                <a:effectLst/>
                <a:latin typeface="Roboto"/>
              </a:rPr>
              <a:t> A célula é a menor parte dos seres vivos com forma e função definidas. Por essa razão, afirmamos que a célula é a unidade estrutural dos seres vivos. A célula – isolada ou junto com outras células – forma todo o ser vivo ou parte dele. Além disso, ela tem todo o “material” necessário para realizar as funções de um ser vivo, como nutrição, produção de energia e reprodução.</a:t>
            </a:r>
            <a:endParaRPr lang="pt-BR" sz="2400" dirty="0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EB06AD7E-7D91-4A27-96F1-A1FF449A85D1}"/>
              </a:ext>
            </a:extLst>
          </p:cNvPr>
          <p:cNvSpPr txBox="1"/>
          <p:nvPr/>
        </p:nvSpPr>
        <p:spPr>
          <a:xfrm>
            <a:off x="838200" y="4041775"/>
            <a:ext cx="10512425" cy="2252663"/>
          </a:xfrm>
          <a:prstGeom prst="rect">
            <a:avLst/>
          </a:prstGeom>
          <a:noFill/>
        </p:spPr>
        <p:txBody>
          <a:bodyPr wrap="square" anchor="t">
            <a:normAutofit/>
          </a:bodyPr>
          <a:lstStyle/>
          <a:p>
            <a:pPr algn="just">
              <a:lnSpc>
                <a:spcPct val="90000"/>
              </a:lnSpc>
              <a:spcAft>
                <a:spcPts val="600"/>
              </a:spcAft>
            </a:pPr>
            <a:r>
              <a:rPr lang="pt-BR" sz="2400" b="0" i="0" dirty="0">
                <a:solidFill>
                  <a:srgbClr val="212529"/>
                </a:solidFill>
                <a:effectLst/>
                <a:latin typeface="Roboto"/>
              </a:rPr>
              <a:t> Cada célula do nosso corpo tem uma função específica. Mas todas desempenham uma atividade “comunitária”, trabalhando de maneira integrada com as demais células do corpo. É como se o nosso organismo fosse uma imensa sociedade de células, que cooperam umas com as outras, dividindo o trabalho entre si. Juntas, elas garantem a execução das inúmeras tarefas responsáveis pela manutenção da vida.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2872542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27816288-7EE4-4F30-8783-FE5BF0D0B3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7920" y="82865"/>
            <a:ext cx="3280155" cy="33461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4">
            <a:extLst>
              <a:ext uri="{FF2B5EF4-FFF2-40B4-BE49-F238E27FC236}">
                <a16:creationId xmlns:a16="http://schemas.microsoft.com/office/drawing/2014/main" id="{AF16BE8D-A118-49E7-8D6F-17A2DE2B13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1770" y="3324473"/>
            <a:ext cx="2956305" cy="2847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B462F81F-870C-4646-8063-E8DB191265CC}"/>
              </a:ext>
            </a:extLst>
          </p:cNvPr>
          <p:cNvSpPr txBox="1"/>
          <p:nvPr/>
        </p:nvSpPr>
        <p:spPr>
          <a:xfrm>
            <a:off x="257174" y="781344"/>
            <a:ext cx="6407785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pt-BR" sz="2000" b="0" i="0" dirty="0">
                <a:solidFill>
                  <a:srgbClr val="212529"/>
                </a:solidFill>
                <a:effectLst/>
                <a:latin typeface="Roboto"/>
              </a:rPr>
              <a:t>As células que formam o organismo da maioria dos seres vivos apresentam uma membrana envolvendo o seu núcleo, por isso, são chamadas de células </a:t>
            </a:r>
            <a:r>
              <a:rPr lang="pt-BR" sz="2000" b="1" i="0" dirty="0">
                <a:solidFill>
                  <a:srgbClr val="212529"/>
                </a:solidFill>
                <a:effectLst/>
                <a:latin typeface="Roboto"/>
              </a:rPr>
              <a:t>eucariotas</a:t>
            </a:r>
            <a:r>
              <a:rPr lang="pt-BR" sz="2000" b="0" i="0" dirty="0">
                <a:solidFill>
                  <a:srgbClr val="212529"/>
                </a:solidFill>
                <a:effectLst/>
                <a:latin typeface="Roboto"/>
              </a:rPr>
              <a:t> ou </a:t>
            </a:r>
            <a:r>
              <a:rPr lang="pt-BR" sz="2000" b="1" i="0" dirty="0">
                <a:solidFill>
                  <a:srgbClr val="212529"/>
                </a:solidFill>
                <a:effectLst/>
                <a:latin typeface="Roboto"/>
              </a:rPr>
              <a:t>eucarióticas.</a:t>
            </a:r>
            <a:r>
              <a:rPr lang="pt-BR" sz="2000" b="0" i="0" dirty="0">
                <a:solidFill>
                  <a:srgbClr val="212529"/>
                </a:solidFill>
                <a:effectLst/>
                <a:latin typeface="Roboto"/>
              </a:rPr>
              <a:t> A célula eucariota é constituída de membrana celular, citoplasma e núcleo.</a:t>
            </a:r>
            <a:endParaRPr lang="pt-BR" sz="2000" dirty="0"/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1B419AC8-6B36-4A81-AAAB-F73FC13A2A4B}"/>
              </a:ext>
            </a:extLst>
          </p:cNvPr>
          <p:cNvSpPr txBox="1"/>
          <p:nvPr/>
        </p:nvSpPr>
        <p:spPr>
          <a:xfrm>
            <a:off x="179386" y="3409950"/>
            <a:ext cx="6563359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pt-BR" sz="2000" b="0" i="0" dirty="0">
                <a:solidFill>
                  <a:srgbClr val="212529"/>
                </a:solidFill>
                <a:effectLst/>
                <a:latin typeface="Roboto"/>
              </a:rPr>
              <a:t>Nestas figuras você pode comparar uma </a:t>
            </a:r>
            <a:r>
              <a:rPr lang="pt-BR" sz="2000" b="1" i="0" dirty="0">
                <a:solidFill>
                  <a:srgbClr val="212529"/>
                </a:solidFill>
                <a:effectLst/>
                <a:latin typeface="Roboto"/>
              </a:rPr>
              <a:t>célula humana </a:t>
            </a:r>
            <a:r>
              <a:rPr lang="pt-BR" sz="2000" b="0" i="0" dirty="0">
                <a:solidFill>
                  <a:srgbClr val="212529"/>
                </a:solidFill>
                <a:effectLst/>
                <a:latin typeface="Roboto"/>
              </a:rPr>
              <a:t>(animal) com uma </a:t>
            </a:r>
            <a:r>
              <a:rPr lang="pt-BR" sz="2000" b="1" i="0" dirty="0">
                <a:solidFill>
                  <a:srgbClr val="212529"/>
                </a:solidFill>
                <a:effectLst/>
                <a:latin typeface="Roboto"/>
              </a:rPr>
              <a:t>célula vegetal</a:t>
            </a:r>
            <a:r>
              <a:rPr lang="pt-BR" sz="2000" b="0" i="0" dirty="0">
                <a:solidFill>
                  <a:srgbClr val="212529"/>
                </a:solidFill>
                <a:effectLst/>
                <a:latin typeface="Roboto"/>
              </a:rPr>
              <a:t>, respectivamente. A célula vegetal possui parede celular e pode conter cloroplastos, duas estruturas que a célula animal não tem. Por outro lado, a célula vegetal não possui centríolos e geralmente não possui lisossomos, duas estruturas existentes em uma célula animal</a:t>
            </a:r>
            <a:r>
              <a:rPr lang="pt-BR" b="0" i="0" dirty="0">
                <a:solidFill>
                  <a:srgbClr val="212529"/>
                </a:solidFill>
                <a:effectLst/>
                <a:latin typeface="Roboto"/>
              </a:rPr>
              <a:t>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264557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5CAF31EF-06C0-41BC-8BF6-28A72B1BE0E5}"/>
              </a:ext>
            </a:extLst>
          </p:cNvPr>
          <p:cNvSpPr txBox="1"/>
          <p:nvPr/>
        </p:nvSpPr>
        <p:spPr>
          <a:xfrm>
            <a:off x="190500" y="751344"/>
            <a:ext cx="6096000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pt-BR" b="0" i="0" dirty="0">
                <a:solidFill>
                  <a:srgbClr val="212529"/>
                </a:solidFill>
                <a:effectLst/>
                <a:latin typeface="Roboto"/>
              </a:rPr>
              <a:t>Já as </a:t>
            </a:r>
            <a:r>
              <a:rPr lang="pt-BR" b="1" i="0" dirty="0">
                <a:solidFill>
                  <a:srgbClr val="212529"/>
                </a:solidFill>
                <a:effectLst/>
                <a:latin typeface="Roboto"/>
              </a:rPr>
              <a:t>células procariontes</a:t>
            </a:r>
            <a:r>
              <a:rPr lang="pt-BR" b="0" i="0" dirty="0">
                <a:solidFill>
                  <a:srgbClr val="212529"/>
                </a:solidFill>
                <a:effectLst/>
                <a:latin typeface="Roboto"/>
              </a:rPr>
              <a:t>, também conhecidas como protocélulas ou células procarióticas, formam organismos de tamanho relativamente pequeno e com composição e funcionamento bem simplificado, o que faz destes seres os primeiros organismos vivos no Planeta.</a:t>
            </a:r>
          </a:p>
          <a:p>
            <a:pPr marL="342900" indent="-342900" algn="l">
              <a:buFont typeface="Wingdings" panose="05000000000000000000" pitchFamily="2" charset="2"/>
              <a:buChar char="v"/>
            </a:pPr>
            <a:endParaRPr lang="pt-BR" dirty="0">
              <a:solidFill>
                <a:srgbClr val="212529"/>
              </a:solidFill>
              <a:latin typeface="Roboto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pt-BR" b="0" i="0" dirty="0">
                <a:solidFill>
                  <a:srgbClr val="212529"/>
                </a:solidFill>
                <a:effectLst/>
                <a:latin typeface="Roboto"/>
              </a:rPr>
              <a:t>Suas características são a ausência de membrana nuclear, presença de parede celular, ausência de algumas organelas e pelo pequeno tamanho que se acredita que se deve ao fato de não possuírem compartimentos membranosos. Possuem também DNA na forma de um anel não-associado a proteínas.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endParaRPr lang="pt-BR" dirty="0">
              <a:solidFill>
                <a:srgbClr val="212529"/>
              </a:solidFill>
              <a:latin typeface="Roboto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pt-BR" b="0" i="0" dirty="0">
                <a:solidFill>
                  <a:srgbClr val="212529"/>
                </a:solidFill>
                <a:effectLst/>
                <a:latin typeface="Roboto"/>
              </a:rPr>
              <a:t>Eles surgiram há bilhões de anos como um grupo de criaturas unicelulares. Eram capazes de sobreviver em todos os ambientes, incluindo aqueles inóspitos, onde as condições de temperatura e pH seriam consideradas inadequados para o desenvolvimento de outros seres vivos.</a:t>
            </a:r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DDE405A7-2025-4C32-8089-93D0C94605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9955" y="66950"/>
            <a:ext cx="4367212" cy="3523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Célula eucarionte - Escola Kids">
            <a:extLst>
              <a:ext uri="{FF2B5EF4-FFF2-40B4-BE49-F238E27FC236}">
                <a16:creationId xmlns:a16="http://schemas.microsoft.com/office/drawing/2014/main" id="{6A252007-AEE8-4109-8057-1784702494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5051" y="3324225"/>
            <a:ext cx="5066449" cy="3400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64420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08271A8D-DC86-4D0A-833D-13CF210AE745}"/>
              </a:ext>
            </a:extLst>
          </p:cNvPr>
          <p:cNvSpPr/>
          <p:nvPr/>
        </p:nvSpPr>
        <p:spPr>
          <a:xfrm>
            <a:off x="3869268" y="386060"/>
            <a:ext cx="445346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5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BIBLIOGRAFIA:</a:t>
            </a:r>
            <a:endParaRPr lang="pt-B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2560537B-3544-4657-AB59-43EFEBBAA4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0328068"/>
              </p:ext>
            </p:extLst>
          </p:nvPr>
        </p:nvGraphicFramePr>
        <p:xfrm>
          <a:off x="400051" y="2888139"/>
          <a:ext cx="10515600" cy="365760"/>
        </p:xfrm>
        <a:graphic>
          <a:graphicData uri="http://schemas.openxmlformats.org/drawingml/2006/table">
            <a:tbl>
              <a:tblPr/>
              <a:tblGrid>
                <a:gridCol w="10515600">
                  <a:extLst>
                    <a:ext uri="{9D8B030D-6E8A-4147-A177-3AD203B41FA5}">
                      <a16:colId xmlns:a16="http://schemas.microsoft.com/office/drawing/2014/main" val="84268726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u="none" strike="noStrike" dirty="0">
                          <a:solidFill>
                            <a:srgbClr val="007BFF"/>
                          </a:solidFill>
                          <a:effectLst/>
                          <a:latin typeface="Roboto"/>
                          <a:hlinkClick r:id="rId2"/>
                        </a:rPr>
                        <a:t>https://www.youtube.com/watch?v=5_TxiRPsvUY&amp;feature=youtu.be</a:t>
                      </a:r>
                      <a:r>
                        <a:rPr lang="pt-BR" dirty="0">
                          <a:effectLst/>
                          <a:latin typeface="Roboto"/>
                        </a:rPr>
                        <a:t>  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9817547"/>
                  </a:ext>
                </a:extLst>
              </a:tr>
            </a:tbl>
          </a:graphicData>
        </a:graphic>
      </p:graphicFrame>
      <p:sp>
        <p:nvSpPr>
          <p:cNvPr id="3" name="CaixaDeTexto 2">
            <a:extLst>
              <a:ext uri="{FF2B5EF4-FFF2-40B4-BE49-F238E27FC236}">
                <a16:creationId xmlns:a16="http://schemas.microsoft.com/office/drawing/2014/main" id="{D1B3A630-A172-4560-A34C-BC763DC8B8FD}"/>
              </a:ext>
            </a:extLst>
          </p:cNvPr>
          <p:cNvSpPr txBox="1"/>
          <p:nvPr/>
        </p:nvSpPr>
        <p:spPr>
          <a:xfrm>
            <a:off x="400051" y="2000250"/>
            <a:ext cx="112966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hlinkClick r:id="rId3"/>
              </a:rPr>
              <a:t>https://portal.educacao.go.gov.br/fundamental_dois/ciencias-da-natureza-6o-ano-celula-como-unidade-da-vida-1a-quinzena-3o-corte-download/</a:t>
            </a:r>
            <a:r>
              <a:rPr lang="pt-B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2907565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480</Words>
  <Application>Microsoft Office PowerPoint</Application>
  <PresentationFormat>Widescreen</PresentationFormat>
  <Paragraphs>21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Roboto</vt:lpstr>
      <vt:lpstr>Wingdings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Gabriella Batista</dc:creator>
  <cp:lastModifiedBy>Gabriella Batista</cp:lastModifiedBy>
  <cp:revision>5</cp:revision>
  <dcterms:created xsi:type="dcterms:W3CDTF">2021-03-19T14:44:45Z</dcterms:created>
  <dcterms:modified xsi:type="dcterms:W3CDTF">2021-03-24T01:22:52Z</dcterms:modified>
</cp:coreProperties>
</file>